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85" r:id="rId2"/>
    <p:sldId id="301" r:id="rId3"/>
    <p:sldId id="310" r:id="rId4"/>
    <p:sldId id="435" r:id="rId5"/>
    <p:sldId id="406" r:id="rId6"/>
    <p:sldId id="436" r:id="rId7"/>
    <p:sldId id="432" r:id="rId8"/>
    <p:sldId id="420" r:id="rId9"/>
    <p:sldId id="433" r:id="rId10"/>
    <p:sldId id="437" r:id="rId11"/>
    <p:sldId id="438" r:id="rId12"/>
    <p:sldId id="439" r:id="rId13"/>
    <p:sldId id="440" r:id="rId14"/>
    <p:sldId id="441" r:id="rId15"/>
    <p:sldId id="434" r:id="rId16"/>
    <p:sldId id="290" r:id="rId1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301"/>
            <p14:sldId id="310"/>
            <p14:sldId id="435"/>
            <p14:sldId id="406"/>
            <p14:sldId id="436"/>
            <p14:sldId id="432"/>
            <p14:sldId id="420"/>
            <p14:sldId id="433"/>
            <p14:sldId id="437"/>
            <p14:sldId id="438"/>
            <p14:sldId id="439"/>
            <p14:sldId id="440"/>
            <p14:sldId id="441"/>
            <p14:sldId id="434"/>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5866" autoAdjust="0"/>
  </p:normalViewPr>
  <p:slideViewPr>
    <p:cSldViewPr snapToGrid="0">
      <p:cViewPr varScale="1">
        <p:scale>
          <a:sx n="98" d="100"/>
          <a:sy n="98" d="100"/>
        </p:scale>
        <p:origin x="990" y="7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2022/3/12</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2022/3/12</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09299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717104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541874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4142329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5762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357473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84414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91900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63246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406884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46916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285946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3051575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2022/3/12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2022/3/12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6580" y="3803461"/>
            <a:ext cx="10153920" cy="523220"/>
          </a:xfrm>
          <a:prstGeom prst="rect">
            <a:avLst/>
          </a:prstGeom>
          <a:noFill/>
        </p:spPr>
        <p:txBody>
          <a:bodyPr wrap="square" rtlCol="0">
            <a:spAutoFit/>
          </a:bodyPr>
          <a:lstStyle/>
          <a:p>
            <a:pPr algn="ctr"/>
            <a:r>
              <a:rPr lang="en-US" altLang="zh-CN" sz="2800" dirty="0">
                <a:latin typeface="Calibri" panose="020F0502020204030204" pitchFamily="34" charset="0"/>
                <a:cs typeface="Calibri" panose="020F0502020204030204" pitchFamily="34" charset="0"/>
              </a:rPr>
              <a:t>Viper: An Efficient Hybrid </a:t>
            </a:r>
            <a:r>
              <a:rPr lang="en-US" altLang="zh-CN" sz="2800" dirty="0" err="1">
                <a:latin typeface="Calibri" panose="020F0502020204030204" pitchFamily="34" charset="0"/>
                <a:cs typeface="Calibri" panose="020F0502020204030204" pitchFamily="34" charset="0"/>
              </a:rPr>
              <a:t>PMem</a:t>
            </a:r>
            <a:r>
              <a:rPr lang="en-US" altLang="zh-CN" sz="2800" dirty="0">
                <a:latin typeface="Calibri" panose="020F0502020204030204" pitchFamily="34" charset="0"/>
                <a:cs typeface="Calibri" panose="020F0502020204030204" pitchFamily="34" charset="0"/>
              </a:rPr>
              <a:t>-DRAM Key-Value Store</a:t>
            </a:r>
          </a:p>
        </p:txBody>
      </p:sp>
      <p:sp>
        <p:nvSpPr>
          <p:cNvPr id="5" name="文本框 4"/>
          <p:cNvSpPr txBox="1"/>
          <p:nvPr/>
        </p:nvSpPr>
        <p:spPr>
          <a:xfrm>
            <a:off x="2149813" y="4681287"/>
            <a:ext cx="8035048" cy="1200329"/>
          </a:xfrm>
          <a:prstGeom prst="rect">
            <a:avLst/>
          </a:prstGeom>
          <a:noFill/>
        </p:spPr>
        <p:txBody>
          <a:bodyPr wrap="square" rtlCol="0">
            <a:spAutoFit/>
          </a:bodyPr>
          <a:lstStyle/>
          <a:p>
            <a:r>
              <a:rPr lang="zh-CN" altLang="en-US" dirty="0"/>
              <a:t>   </a:t>
            </a:r>
            <a:r>
              <a:rPr lang="en-US" altLang="zh-CN" sz="2400" dirty="0">
                <a:latin typeface="Calibri" panose="020F0502020204030204" pitchFamily="34" charset="0"/>
                <a:cs typeface="Calibri" panose="020F0502020204030204" pitchFamily="34" charset="0"/>
              </a:rPr>
              <a:t>Conference :  VLDB’21</a:t>
            </a:r>
          </a:p>
          <a:p>
            <a:r>
              <a:rPr lang="en-US" altLang="zh-CN" sz="2400" dirty="0">
                <a:latin typeface="Calibri" panose="020F0502020204030204" pitchFamily="34" charset="0"/>
                <a:cs typeface="Calibri" panose="020F0502020204030204" pitchFamily="34" charset="0"/>
              </a:rPr>
              <a:t>   Author : Lawrence Benson, Hendrik </a:t>
            </a:r>
            <a:r>
              <a:rPr lang="en-US" altLang="zh-CN" sz="2400" dirty="0" err="1">
                <a:latin typeface="Calibri" panose="020F0502020204030204" pitchFamily="34" charset="0"/>
                <a:cs typeface="Calibri" panose="020F0502020204030204" pitchFamily="34" charset="0"/>
              </a:rPr>
              <a:t>Makait</a:t>
            </a:r>
            <a:r>
              <a:rPr lang="en-US" altLang="zh-CN"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Tilmann</a:t>
            </a:r>
            <a:r>
              <a:rPr lang="en-US" altLang="zh-CN"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Rabl</a:t>
            </a:r>
            <a:endParaRPr lang="en-US" altLang="zh-CN" sz="24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   School :</a:t>
            </a:r>
            <a:r>
              <a:rPr lang="zh-CN" altLang="en-US"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Hasso</a:t>
            </a:r>
            <a:r>
              <a:rPr lang="en-US" altLang="zh-CN" sz="2400" dirty="0">
                <a:latin typeface="Calibri" panose="020F0502020204030204" pitchFamily="34" charset="0"/>
                <a:cs typeface="Calibri" panose="020F0502020204030204" pitchFamily="34" charset="0"/>
              </a:rPr>
              <a:t> Plattner Institute, University of Potsdam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4275529" cy="892552"/>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Key-Value Store Operations.</a:t>
            </a:r>
          </a:p>
          <a:p>
            <a:endParaRPr lang="en-US" altLang="zh-CN" sz="2800" b="1" kern="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576C78F9-7AAA-4C33-B3A9-4823FEF13B1F}"/>
              </a:ext>
            </a:extLst>
          </p:cNvPr>
          <p:cNvPicPr>
            <a:picLocks noChangeAspect="1"/>
          </p:cNvPicPr>
          <p:nvPr/>
        </p:nvPicPr>
        <p:blipFill>
          <a:blip r:embed="rId3"/>
          <a:stretch>
            <a:fillRect/>
          </a:stretch>
        </p:blipFill>
        <p:spPr>
          <a:xfrm>
            <a:off x="838198" y="1848644"/>
            <a:ext cx="10276643" cy="2110194"/>
          </a:xfrm>
          <a:prstGeom prst="rect">
            <a:avLst/>
          </a:prstGeom>
        </p:spPr>
      </p:pic>
      <p:sp>
        <p:nvSpPr>
          <p:cNvPr id="9" name="矩形 8">
            <a:extLst>
              <a:ext uri="{FF2B5EF4-FFF2-40B4-BE49-F238E27FC236}">
                <a16:creationId xmlns:a16="http://schemas.microsoft.com/office/drawing/2014/main" id="{CFA87366-CD94-454D-8661-6BB8A3605840}"/>
              </a:ext>
            </a:extLst>
          </p:cNvPr>
          <p:cNvSpPr/>
          <p:nvPr/>
        </p:nvSpPr>
        <p:spPr>
          <a:xfrm>
            <a:off x="838198" y="3958838"/>
            <a:ext cx="10835938" cy="2554545"/>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Initially fill each KVS with 100 million 216 Byte records (16 B key, 200 B value), before performing 50 million individual operations on them.</a:t>
            </a:r>
          </a:p>
          <a:p>
            <a:r>
              <a:rPr lang="en-US" altLang="zh-CN" sz="2000" dirty="0">
                <a:latin typeface="Times New Roman" panose="02020603050405020304" pitchFamily="18" charset="0"/>
                <a:cs typeface="Times New Roman" panose="02020603050405020304" pitchFamily="18" charset="0"/>
              </a:rPr>
              <a:t>In (a), Viper’s insert throughput scales well with the number of threads.</a:t>
            </a:r>
          </a:p>
          <a:p>
            <a:r>
              <a:rPr lang="en-US" altLang="zh-CN" sz="2000" dirty="0">
                <a:latin typeface="Times New Roman" panose="02020603050405020304" pitchFamily="18" charset="0"/>
                <a:cs typeface="Times New Roman" panose="02020603050405020304" pitchFamily="18" charset="0"/>
              </a:rPr>
              <a:t>(b)FASTER, </a:t>
            </a:r>
            <a:r>
              <a:rPr lang="en-US" altLang="zh-CN" sz="2000" dirty="0" err="1">
                <a:latin typeface="Times New Roman" panose="02020603050405020304" pitchFamily="18" charset="0"/>
                <a:cs typeface="Times New Roman" panose="02020603050405020304" pitchFamily="18" charset="0"/>
              </a:rPr>
              <a:t>pmemkv</a:t>
            </a:r>
            <a:r>
              <a:rPr lang="en-US" altLang="zh-CN" sz="2000" dirty="0">
                <a:latin typeface="Times New Roman" panose="02020603050405020304" pitchFamily="18" charset="0"/>
                <a:cs typeface="Times New Roman" panose="02020603050405020304" pitchFamily="18" charset="0"/>
              </a:rPr>
              <a:t>, and RocksDB do not perform well for random get request due to inefficient lookups in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This shows that get performance heavily depends on the chosen (hash-) index implementation.</a:t>
            </a:r>
          </a:p>
          <a:p>
            <a:r>
              <a:rPr lang="en-US" altLang="zh-CN" sz="2000" dirty="0">
                <a:latin typeface="Times New Roman" panose="02020603050405020304" pitchFamily="18" charset="0"/>
                <a:cs typeface="Times New Roman" panose="02020603050405020304" pitchFamily="18" charset="0"/>
              </a:rPr>
              <a:t>In such a workload (c), we see that Viper outperforms all other systems due to its atomic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-aware in-place modification.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4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03258" y="981861"/>
            <a:ext cx="3680816" cy="523220"/>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Key-Value Record Size.</a:t>
            </a:r>
            <a:r>
              <a:rPr lang="en-US" altLang="zh-CN" sz="2800" b="1" kern="0" dirty="0">
                <a:latin typeface="Times New Roman" panose="02020603050405020304" pitchFamily="18" charset="0"/>
                <a:cs typeface="Times New Roman" panose="02020603050405020304" pitchFamily="18" charset="0"/>
              </a:rPr>
              <a:t> </a:t>
            </a:r>
            <a:endParaRPr lang="en-US" altLang="zh-CN" sz="2400" b="1" kern="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3436CD2-2021-485E-9C3D-63638B063294}"/>
              </a:ext>
            </a:extLst>
          </p:cNvPr>
          <p:cNvSpPr/>
          <p:nvPr/>
        </p:nvSpPr>
        <p:spPr>
          <a:xfrm>
            <a:off x="838198" y="3781886"/>
            <a:ext cx="10835938" cy="163121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Define a fixed prefill data size of 20 GB, which we divide by the record sizes to get the number of records to prefill each system. We then insert 10 GB in the same manner, i.e., exactly half as many records as the prefill.</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Viper decreases linearly with an increasing record size, as it becomes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bandwidth-bound</a:t>
            </a:r>
            <a:r>
              <a:rPr lang="en-US" altLang="zh-CN" dirty="0"/>
              <a:t>.</a:t>
            </a:r>
            <a:endParaRPr lang="zh-CN" altLang="en-US" dirty="0"/>
          </a:p>
        </p:txBody>
      </p:sp>
      <p:pic>
        <p:nvPicPr>
          <p:cNvPr id="7" name="图片 6">
            <a:extLst>
              <a:ext uri="{FF2B5EF4-FFF2-40B4-BE49-F238E27FC236}">
                <a16:creationId xmlns:a16="http://schemas.microsoft.com/office/drawing/2014/main" id="{0181E11C-B262-4236-A22B-6FA9999A66D7}"/>
              </a:ext>
            </a:extLst>
          </p:cNvPr>
          <p:cNvPicPr>
            <a:picLocks noChangeAspect="1"/>
          </p:cNvPicPr>
          <p:nvPr/>
        </p:nvPicPr>
        <p:blipFill>
          <a:blip r:embed="rId3"/>
          <a:stretch>
            <a:fillRect/>
          </a:stretch>
        </p:blipFill>
        <p:spPr>
          <a:xfrm>
            <a:off x="838198" y="1848643"/>
            <a:ext cx="4772058" cy="1933243"/>
          </a:xfrm>
          <a:prstGeom prst="rect">
            <a:avLst/>
          </a:prstGeom>
        </p:spPr>
      </p:pic>
    </p:spTree>
    <p:extLst>
      <p:ext uri="{BB962C8B-B14F-4D97-AF65-F5344CB8AC3E}">
        <p14:creationId xmlns:p14="http://schemas.microsoft.com/office/powerpoint/2010/main" val="37647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03258" y="981861"/>
            <a:ext cx="3523722"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Variable-sized Records</a:t>
            </a:r>
          </a:p>
        </p:txBody>
      </p:sp>
      <p:sp>
        <p:nvSpPr>
          <p:cNvPr id="8" name="矩形 7">
            <a:extLst>
              <a:ext uri="{FF2B5EF4-FFF2-40B4-BE49-F238E27FC236}">
                <a16:creationId xmlns:a16="http://schemas.microsoft.com/office/drawing/2014/main" id="{DB0EA013-41FA-48BD-A450-A9EFFF890EE6}"/>
              </a:ext>
            </a:extLst>
          </p:cNvPr>
          <p:cNvSpPr/>
          <p:nvPr/>
        </p:nvSpPr>
        <p:spPr>
          <a:xfrm>
            <a:off x="838198" y="3781886"/>
            <a:ext cx="10835938"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We prefill 100 million records of about 216 Byte, with a normal distribution around 16 B for the key (N(16, 3.2</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and 200 B for value size (N(200, 40</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We then perform each 50 million puts and gets and measure the throughput.</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EABE159-DE8D-4844-B8F5-94C2BFFEF8F9}"/>
              </a:ext>
            </a:extLst>
          </p:cNvPr>
          <p:cNvPicPr>
            <a:picLocks noChangeAspect="1"/>
          </p:cNvPicPr>
          <p:nvPr/>
        </p:nvPicPr>
        <p:blipFill>
          <a:blip r:embed="rId3"/>
          <a:stretch>
            <a:fillRect/>
          </a:stretch>
        </p:blipFill>
        <p:spPr>
          <a:xfrm>
            <a:off x="838198" y="1848644"/>
            <a:ext cx="4834633" cy="1900439"/>
          </a:xfrm>
          <a:prstGeom prst="rect">
            <a:avLst/>
          </a:prstGeom>
        </p:spPr>
      </p:pic>
    </p:spTree>
    <p:extLst>
      <p:ext uri="{BB962C8B-B14F-4D97-AF65-F5344CB8AC3E}">
        <p14:creationId xmlns:p14="http://schemas.microsoft.com/office/powerpoint/2010/main" val="95383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867EA565-EFCB-439F-96FA-9E4982ED129C}"/>
              </a:ext>
            </a:extLst>
          </p:cNvPr>
          <p:cNvSpPr txBox="1"/>
          <p:nvPr/>
        </p:nvSpPr>
        <p:spPr>
          <a:xfrm>
            <a:off x="838199" y="1109980"/>
            <a:ext cx="9268839" cy="369332"/>
          </a:xfrm>
          <a:prstGeom prst="rect">
            <a:avLst/>
          </a:prstGeom>
          <a:noFill/>
        </p:spPr>
        <p:txBody>
          <a:bodyPr wrap="square" rtlCol="0" anchor="t">
            <a:spAutoFit/>
          </a:bodyPr>
          <a:lstStyle/>
          <a:p>
            <a:r>
              <a:rPr lang="en-US" altLang="zh-CN" b="1" dirty="0">
                <a:latin typeface="Times New Roman" panose="02020603050405020304" pitchFamily="18" charset="0"/>
                <a:cs typeface="Times New Roman" panose="02020603050405020304" pitchFamily="18" charset="0"/>
              </a:rPr>
              <a:t>Memory Consumption.                                                             Update Strategy.        </a:t>
            </a:r>
            <a:endParaRPr lang="zh-CN" altLang="en-US" sz="2400" b="1" dirty="0">
              <a:latin typeface="Times New Roman" panose="02020603050405020304" pitchFamily="18" charset="0"/>
              <a:cs typeface="Times New Roman" panose="02020603050405020304" pitchFamily="18" charset="0"/>
              <a:sym typeface="+mn-ea"/>
            </a:endParaRPr>
          </a:p>
        </p:txBody>
      </p:sp>
      <p:pic>
        <p:nvPicPr>
          <p:cNvPr id="7" name="图片 6">
            <a:extLst>
              <a:ext uri="{FF2B5EF4-FFF2-40B4-BE49-F238E27FC236}">
                <a16:creationId xmlns:a16="http://schemas.microsoft.com/office/drawing/2014/main" id="{FAF6CD2E-C799-4D7A-A6A7-7181C6A2E31C}"/>
              </a:ext>
            </a:extLst>
          </p:cNvPr>
          <p:cNvPicPr>
            <a:picLocks noChangeAspect="1"/>
          </p:cNvPicPr>
          <p:nvPr/>
        </p:nvPicPr>
        <p:blipFill>
          <a:blip r:embed="rId3"/>
          <a:stretch>
            <a:fillRect/>
          </a:stretch>
        </p:blipFill>
        <p:spPr>
          <a:xfrm>
            <a:off x="838198" y="1498451"/>
            <a:ext cx="2517562" cy="1909507"/>
          </a:xfrm>
          <a:prstGeom prst="rect">
            <a:avLst/>
          </a:prstGeom>
        </p:spPr>
      </p:pic>
      <p:pic>
        <p:nvPicPr>
          <p:cNvPr id="10" name="图片 9">
            <a:extLst>
              <a:ext uri="{FF2B5EF4-FFF2-40B4-BE49-F238E27FC236}">
                <a16:creationId xmlns:a16="http://schemas.microsoft.com/office/drawing/2014/main" id="{1D591D13-72D5-4BA9-99BF-F15D3478F7C9}"/>
              </a:ext>
            </a:extLst>
          </p:cNvPr>
          <p:cNvPicPr>
            <a:picLocks noChangeAspect="1"/>
          </p:cNvPicPr>
          <p:nvPr/>
        </p:nvPicPr>
        <p:blipFill>
          <a:blip r:embed="rId4"/>
          <a:stretch>
            <a:fillRect/>
          </a:stretch>
        </p:blipFill>
        <p:spPr>
          <a:xfrm>
            <a:off x="6396730" y="1575979"/>
            <a:ext cx="2374408" cy="1831979"/>
          </a:xfrm>
          <a:prstGeom prst="rect">
            <a:avLst/>
          </a:prstGeom>
        </p:spPr>
      </p:pic>
      <p:pic>
        <p:nvPicPr>
          <p:cNvPr id="11" name="图片 10">
            <a:extLst>
              <a:ext uri="{FF2B5EF4-FFF2-40B4-BE49-F238E27FC236}">
                <a16:creationId xmlns:a16="http://schemas.microsoft.com/office/drawing/2014/main" id="{64BC3497-EC4E-416B-9BCF-FEDF821E00AE}"/>
              </a:ext>
            </a:extLst>
          </p:cNvPr>
          <p:cNvPicPr>
            <a:picLocks noChangeAspect="1"/>
          </p:cNvPicPr>
          <p:nvPr/>
        </p:nvPicPr>
        <p:blipFill>
          <a:blip r:embed="rId5"/>
          <a:stretch>
            <a:fillRect/>
          </a:stretch>
        </p:blipFill>
        <p:spPr>
          <a:xfrm>
            <a:off x="838198" y="3932346"/>
            <a:ext cx="2517562" cy="2096168"/>
          </a:xfrm>
          <a:prstGeom prst="rect">
            <a:avLst/>
          </a:prstGeom>
        </p:spPr>
      </p:pic>
      <p:pic>
        <p:nvPicPr>
          <p:cNvPr id="12" name="图片 11">
            <a:extLst>
              <a:ext uri="{FF2B5EF4-FFF2-40B4-BE49-F238E27FC236}">
                <a16:creationId xmlns:a16="http://schemas.microsoft.com/office/drawing/2014/main" id="{257A1789-E993-43A7-BEF0-DABBA407BCE5}"/>
              </a:ext>
            </a:extLst>
          </p:cNvPr>
          <p:cNvPicPr>
            <a:picLocks noChangeAspect="1"/>
          </p:cNvPicPr>
          <p:nvPr/>
        </p:nvPicPr>
        <p:blipFill>
          <a:blip r:embed="rId6"/>
          <a:stretch>
            <a:fillRect/>
          </a:stretch>
        </p:blipFill>
        <p:spPr>
          <a:xfrm>
            <a:off x="6396730" y="3854818"/>
            <a:ext cx="2374408" cy="2090740"/>
          </a:xfrm>
          <a:prstGeom prst="rect">
            <a:avLst/>
          </a:prstGeom>
        </p:spPr>
      </p:pic>
      <p:sp>
        <p:nvSpPr>
          <p:cNvPr id="13" name="文本框 12">
            <a:extLst>
              <a:ext uri="{FF2B5EF4-FFF2-40B4-BE49-F238E27FC236}">
                <a16:creationId xmlns:a16="http://schemas.microsoft.com/office/drawing/2014/main" id="{2484B078-5C07-4434-A37C-5CBB218CE263}"/>
              </a:ext>
            </a:extLst>
          </p:cNvPr>
          <p:cNvSpPr txBox="1"/>
          <p:nvPr/>
        </p:nvSpPr>
        <p:spPr>
          <a:xfrm>
            <a:off x="838198" y="3504625"/>
            <a:ext cx="10711649" cy="369332"/>
          </a:xfrm>
          <a:prstGeom prst="rect">
            <a:avLst/>
          </a:prstGeom>
          <a:noFill/>
        </p:spPr>
        <p:txBody>
          <a:bodyPr wrap="square" rtlCol="0" anchor="t">
            <a:spAutoFit/>
          </a:bodyPr>
          <a:lstStyle/>
          <a:p>
            <a:r>
              <a:rPr lang="en-US" altLang="zh-CN" b="1" dirty="0">
                <a:latin typeface="Times New Roman" panose="02020603050405020304" pitchFamily="18" charset="0"/>
                <a:cs typeface="Times New Roman" panose="02020603050405020304" pitchFamily="18" charset="0"/>
              </a:rPr>
              <a:t>Viper Versions                                                                         Operation Breakdown.        </a:t>
            </a:r>
            <a:endParaRPr lang="zh-CN" altLang="en-US" sz="2400" b="1" dirty="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58371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2C6F53AB-9ECC-4C95-A379-DE8EE01D77BC}"/>
              </a:ext>
            </a:extLst>
          </p:cNvPr>
          <p:cNvSpPr txBox="1"/>
          <p:nvPr/>
        </p:nvSpPr>
        <p:spPr>
          <a:xfrm>
            <a:off x="838198" y="1110127"/>
            <a:ext cx="5043170" cy="461665"/>
          </a:xfrm>
          <a:prstGeom prst="rect">
            <a:avLst/>
          </a:prstGeom>
          <a:noFill/>
        </p:spPr>
        <p:txBody>
          <a:bodyPr wrap="square" rtlCol="0" anchor="t">
            <a:spAutoFit/>
          </a:bodyPr>
          <a:lstStyle/>
          <a:p>
            <a:r>
              <a:rPr lang="en-US" altLang="zh-CN" sz="2400" b="1" dirty="0">
                <a:latin typeface="Times New Roman" panose="02020603050405020304" pitchFamily="18" charset="0"/>
                <a:cs typeface="Times New Roman" panose="02020603050405020304" pitchFamily="18" charset="0"/>
                <a:sym typeface="+mn-ea"/>
              </a:rPr>
              <a:t>YCSB</a:t>
            </a:r>
          </a:p>
        </p:txBody>
      </p:sp>
      <p:pic>
        <p:nvPicPr>
          <p:cNvPr id="14" name="图片 13">
            <a:extLst>
              <a:ext uri="{FF2B5EF4-FFF2-40B4-BE49-F238E27FC236}">
                <a16:creationId xmlns:a16="http://schemas.microsoft.com/office/drawing/2014/main" id="{025566D8-6D1E-4095-BFD5-311F2605200E}"/>
              </a:ext>
            </a:extLst>
          </p:cNvPr>
          <p:cNvPicPr>
            <a:picLocks noChangeAspect="1"/>
          </p:cNvPicPr>
          <p:nvPr/>
        </p:nvPicPr>
        <p:blipFill>
          <a:blip r:embed="rId3"/>
          <a:stretch>
            <a:fillRect/>
          </a:stretch>
        </p:blipFill>
        <p:spPr>
          <a:xfrm>
            <a:off x="838198" y="1571792"/>
            <a:ext cx="9477375" cy="3076575"/>
          </a:xfrm>
          <a:prstGeom prst="rect">
            <a:avLst/>
          </a:prstGeom>
        </p:spPr>
      </p:pic>
    </p:spTree>
    <p:extLst>
      <p:ext uri="{BB962C8B-B14F-4D97-AF65-F5344CB8AC3E}">
        <p14:creationId xmlns:p14="http://schemas.microsoft.com/office/powerpoint/2010/main" val="332833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work—Conclusion</a:t>
            </a:r>
            <a:endParaRPr lang="zh-CN" altLang="en-US" b="1"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E0EFC775-C04A-491E-A9EB-D9CA2E2C1533}"/>
              </a:ext>
            </a:extLst>
          </p:cNvPr>
          <p:cNvSpPr txBox="1"/>
          <p:nvPr/>
        </p:nvSpPr>
        <p:spPr>
          <a:xfrm>
            <a:off x="223736" y="1118680"/>
            <a:ext cx="11225719"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Viper, a hybrid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-DRAM key-value store that leverages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-specific access patterns to efficiently store and retrieve data while providing full data persistence.</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propose three key design choices for hybrid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-DRAM systems based on efficient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 access patterns for real hardware, direct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-writes, uniform thread-to-DIMM distribution, and DIMM-aligned storage segments.</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Viper significantly outperforms existing </a:t>
            </a:r>
            <a:r>
              <a:rPr lang="en-US" altLang="zh-CN" b="1" dirty="0" err="1">
                <a:latin typeface="Times New Roman" panose="02020603050405020304" pitchFamily="18" charset="0"/>
                <a:cs typeface="Times New Roman" panose="02020603050405020304" pitchFamily="18" charset="0"/>
              </a:rPr>
              <a:t>PMem</a:t>
            </a:r>
            <a:r>
              <a:rPr lang="en-US" altLang="zh-CN" b="1" dirty="0">
                <a:latin typeface="Times New Roman" panose="02020603050405020304" pitchFamily="18" charset="0"/>
                <a:cs typeface="Times New Roman" panose="02020603050405020304" pitchFamily="18" charset="0"/>
              </a:rPr>
              <a:t>-only, hybrid, and disk-based KVSs by 4–18x for write workloads, while matching or surpassing their get performance.</a:t>
            </a:r>
          </a:p>
        </p:txBody>
      </p:sp>
    </p:spTree>
    <p:extLst>
      <p:ext uri="{BB962C8B-B14F-4D97-AF65-F5344CB8AC3E}">
        <p14:creationId xmlns:p14="http://schemas.microsoft.com/office/powerpoint/2010/main" val="55009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99506"/>
            <a:ext cx="9601200" cy="684114"/>
          </a:xfrm>
        </p:spPr>
        <p:txBody>
          <a:bodyPr>
            <a:normAutofit/>
          </a:bodyPr>
          <a:lstStyle/>
          <a:p>
            <a:r>
              <a:rPr lang="en-US" altLang="zh-CN" sz="2400" b="1" dirty="0">
                <a:latin typeface="+mn-lt"/>
              </a:rPr>
              <a:t>Q &amp; A</a:t>
            </a:r>
            <a:endParaRPr lang="zh-CN" altLang="en-US" sz="2400" b="1" dirty="0">
              <a:latin typeface="+mn-lt"/>
            </a:endParaRPr>
          </a:p>
        </p:txBody>
      </p:sp>
      <p:sp>
        <p:nvSpPr>
          <p:cNvPr id="4" name="矩形 3"/>
          <p:cNvSpPr/>
          <p:nvPr/>
        </p:nvSpPr>
        <p:spPr>
          <a:xfrm>
            <a:off x="4543169" y="4008261"/>
            <a:ext cx="2719720" cy="646331"/>
          </a:xfrm>
          <a:prstGeom prst="rect">
            <a:avLst/>
          </a:prstGeom>
          <a:ln>
            <a:noFill/>
          </a:ln>
        </p:spPr>
        <p:txBody>
          <a:bodyPr wrap="none">
            <a:spAutoFit/>
          </a:bodyPr>
          <a:lstStyle/>
          <a:p>
            <a:pPr algn="ctr"/>
            <a:r>
              <a:rPr lang="en-US" altLang="zh-CN" sz="3600" b="1" spc="50" dirty="0">
                <a:ln w="9525" cmpd="sng">
                  <a:noFill/>
                  <a:prstDash val="solid"/>
                </a:ln>
                <a:solidFill>
                  <a:srgbClr val="9C0C15"/>
                </a:solidFill>
                <a:effectLst/>
              </a:rPr>
              <a:t>Thank You!</a:t>
            </a:r>
            <a:endParaRPr lang="zh-CN" altLang="en-US" sz="3600" b="1" spc="50" dirty="0">
              <a:ln w="9525" cmpd="sng">
                <a:noFill/>
                <a:prstDash val="solid"/>
              </a:ln>
              <a:solidFill>
                <a:srgbClr val="9C0C15"/>
              </a:solidFill>
              <a:effectLst/>
            </a:endParaRPr>
          </a:p>
        </p:txBody>
      </p:sp>
      <p:pic>
        <p:nvPicPr>
          <p:cNvPr id="5" name="图片 4"/>
          <p:cNvPicPr>
            <a:picLocks noChangeAspect="1"/>
          </p:cNvPicPr>
          <p:nvPr/>
        </p:nvPicPr>
        <p:blipFill>
          <a:blip r:embed="rId3"/>
          <a:stretch>
            <a:fillRect/>
          </a:stretch>
        </p:blipFill>
        <p:spPr>
          <a:xfrm>
            <a:off x="4385104" y="2632480"/>
            <a:ext cx="2981960" cy="11036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work—Problem</a:t>
            </a:r>
            <a:endParaRPr lang="zh-CN" altLang="en-US"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1E32B1E-ED5C-435D-B8F5-62632EB738B6}"/>
              </a:ext>
            </a:extLst>
          </p:cNvPr>
          <p:cNvSpPr/>
          <p:nvPr/>
        </p:nvSpPr>
        <p:spPr>
          <a:xfrm>
            <a:off x="416667" y="1257580"/>
            <a:ext cx="11358666" cy="132343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Existing key-value store has a high cost of deserialization/serialization per access, which seriously affects the overall performance. Emerging persistent memory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technologies offer data persistence at close-to-DRAM speed, making them a promising alternative to classical disk-based storage. However, simply</a:t>
            </a:r>
          </a:p>
          <a:p>
            <a:r>
              <a:rPr lang="en-US" altLang="zh-CN" sz="2000" dirty="0">
                <a:latin typeface="Times New Roman" panose="02020603050405020304" pitchFamily="18" charset="0"/>
                <a:cs typeface="Times New Roman" panose="02020603050405020304" pitchFamily="18" charset="0"/>
              </a:rPr>
              <a:t>drop-in replacing existing storage with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does not yield good results.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611220" y="639804"/>
            <a:ext cx="10969559" cy="3477875"/>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Key-Value Stores</a:t>
            </a: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 access KVSs, two designs have emerged, KVS servers and embedded KVSs. To provide good performance and control, embedded KVS must design their interfaces as simple as possible without requiring the user to strictly follow patterns or complex procedures in case of, e.g., partial failures or system restarts. </a:t>
            </a:r>
          </a:p>
          <a:p>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Persistent Memory</a:t>
            </a:r>
          </a:p>
          <a:p>
            <a:pPr marL="742950" lvl="1" indent="-28575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byte-addressable data access;</a:t>
            </a:r>
          </a:p>
          <a:p>
            <a:pPr marL="742950" lvl="1" indent="-28575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persistence of secondary storage;</a:t>
            </a:r>
          </a:p>
          <a:p>
            <a:pPr marL="742950" lvl="1" indent="-285750">
              <a:buSzPct val="600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close-to-DRAM speed.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611220" y="639804"/>
            <a:ext cx="10969559" cy="707886"/>
          </a:xfrm>
          <a:prstGeom prst="rect">
            <a:avLst/>
          </a:prstGeom>
          <a:noFill/>
        </p:spPr>
        <p:txBody>
          <a:bodyPr wrap="square" rtlCol="0">
            <a:spAutoFit/>
          </a:bodyPr>
          <a:lstStyle/>
          <a:p>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Persistent Memory</a:t>
            </a:r>
          </a:p>
        </p:txBody>
      </p:sp>
      <p:pic>
        <p:nvPicPr>
          <p:cNvPr id="5" name="图片 4">
            <a:extLst>
              <a:ext uri="{FF2B5EF4-FFF2-40B4-BE49-F238E27FC236}">
                <a16:creationId xmlns:a16="http://schemas.microsoft.com/office/drawing/2014/main" id="{50A333AD-FCE2-4CD8-AFFA-973F45E9E22A}"/>
              </a:ext>
            </a:extLst>
          </p:cNvPr>
          <p:cNvPicPr>
            <a:picLocks noChangeAspect="1"/>
          </p:cNvPicPr>
          <p:nvPr/>
        </p:nvPicPr>
        <p:blipFill>
          <a:blip r:embed="rId3"/>
          <a:stretch>
            <a:fillRect/>
          </a:stretch>
        </p:blipFill>
        <p:spPr>
          <a:xfrm>
            <a:off x="611220" y="1475745"/>
            <a:ext cx="4400335" cy="3906510"/>
          </a:xfrm>
          <a:prstGeom prst="rect">
            <a:avLst/>
          </a:prstGeom>
        </p:spPr>
      </p:pic>
      <p:pic>
        <p:nvPicPr>
          <p:cNvPr id="6" name="图片 5">
            <a:extLst>
              <a:ext uri="{FF2B5EF4-FFF2-40B4-BE49-F238E27FC236}">
                <a16:creationId xmlns:a16="http://schemas.microsoft.com/office/drawing/2014/main" id="{D2881455-FB7C-49F1-8C44-E1D1841387DD}"/>
              </a:ext>
            </a:extLst>
          </p:cNvPr>
          <p:cNvPicPr>
            <a:picLocks noChangeAspect="1"/>
          </p:cNvPicPr>
          <p:nvPr/>
        </p:nvPicPr>
        <p:blipFill>
          <a:blip r:embed="rId4"/>
          <a:stretch>
            <a:fillRect/>
          </a:stretch>
        </p:blipFill>
        <p:spPr>
          <a:xfrm>
            <a:off x="5536659" y="1709484"/>
            <a:ext cx="5752375" cy="3439032"/>
          </a:xfrm>
          <a:prstGeom prst="rect">
            <a:avLst/>
          </a:prstGeom>
        </p:spPr>
      </p:pic>
    </p:spTree>
    <p:extLst>
      <p:ext uri="{BB962C8B-B14F-4D97-AF65-F5344CB8AC3E}">
        <p14:creationId xmlns:p14="http://schemas.microsoft.com/office/powerpoint/2010/main" val="1932087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2D7E819C-2DFA-46A4-B7C1-8D6B6AEB9E82}"/>
              </a:ext>
            </a:extLst>
          </p:cNvPr>
          <p:cNvSpPr txBox="1"/>
          <p:nvPr/>
        </p:nvSpPr>
        <p:spPr>
          <a:xfrm>
            <a:off x="611220" y="1135915"/>
            <a:ext cx="10969559"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has only recently become publicly available, the majority of previous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research uses simulations to estimate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performance in which key characteristics were assumed incorrectly.</a:t>
            </a:r>
          </a:p>
        </p:txBody>
      </p:sp>
      <p:pic>
        <p:nvPicPr>
          <p:cNvPr id="2" name="图片 1">
            <a:extLst>
              <a:ext uri="{FF2B5EF4-FFF2-40B4-BE49-F238E27FC236}">
                <a16:creationId xmlns:a16="http://schemas.microsoft.com/office/drawing/2014/main" id="{AFCFB801-D175-4727-83E0-91D80C20FA5D}"/>
              </a:ext>
            </a:extLst>
          </p:cNvPr>
          <p:cNvPicPr>
            <a:picLocks noChangeAspect="1"/>
          </p:cNvPicPr>
          <p:nvPr/>
        </p:nvPicPr>
        <p:blipFill>
          <a:blip r:embed="rId3"/>
          <a:stretch>
            <a:fillRect/>
          </a:stretch>
        </p:blipFill>
        <p:spPr>
          <a:xfrm>
            <a:off x="3342038" y="1843801"/>
            <a:ext cx="5507922" cy="2292044"/>
          </a:xfrm>
          <a:prstGeom prst="rect">
            <a:avLst/>
          </a:prstGeom>
        </p:spPr>
      </p:pic>
      <p:sp>
        <p:nvSpPr>
          <p:cNvPr id="6" name="矩形 5">
            <a:extLst>
              <a:ext uri="{FF2B5EF4-FFF2-40B4-BE49-F238E27FC236}">
                <a16:creationId xmlns:a16="http://schemas.microsoft.com/office/drawing/2014/main" id="{19B4EAB2-9F5B-4EE8-8D87-6546E5F5FC4F}"/>
              </a:ext>
            </a:extLst>
          </p:cNvPr>
          <p:cNvSpPr/>
          <p:nvPr/>
        </p:nvSpPr>
        <p:spPr>
          <a:xfrm>
            <a:off x="611219" y="4241659"/>
            <a:ext cx="10969559" cy="707886"/>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	Writing sequentially to PMem is encouraged, while random access should be directed to DRAM</a:t>
            </a:r>
          </a:p>
          <a:p>
            <a:r>
              <a:rPr lang="en-US" altLang="zh-CN" sz="2000">
                <a:latin typeface="Times New Roman" panose="02020603050405020304" pitchFamily="18" charset="0"/>
                <a:cs typeface="Times New Roman" panose="02020603050405020304" pitchFamily="18" charset="0"/>
              </a:rPr>
              <a:t>whenever possible.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6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a:t>
            </a:r>
            <a:r>
              <a:rPr lang="en-US" altLang="zh-CN" b="1" dirty="0">
                <a:latin typeface="Arial" panose="020B0604020202020204" pitchFamily="34" charset="0"/>
                <a:cs typeface="Arial" panose="020B0604020202020204" pitchFamily="34" charset="0"/>
              </a:rPr>
              <a:t>Motivation</a:t>
            </a:r>
            <a:endParaRPr lang="zh-CN" altLang="en-US" b="1"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D815BE5F-55B8-4650-8619-5208F75F6EA9}"/>
              </a:ext>
            </a:extLst>
          </p:cNvPr>
          <p:cNvPicPr>
            <a:picLocks noChangeAspect="1"/>
          </p:cNvPicPr>
          <p:nvPr/>
        </p:nvPicPr>
        <p:blipFill>
          <a:blip r:embed="rId3"/>
          <a:stretch>
            <a:fillRect/>
          </a:stretch>
        </p:blipFill>
        <p:spPr>
          <a:xfrm>
            <a:off x="548295" y="1284558"/>
            <a:ext cx="10656897" cy="2144442"/>
          </a:xfrm>
          <a:prstGeom prst="rect">
            <a:avLst/>
          </a:prstGeom>
        </p:spPr>
      </p:pic>
      <p:sp>
        <p:nvSpPr>
          <p:cNvPr id="8" name="矩形 7">
            <a:extLst>
              <a:ext uri="{FF2B5EF4-FFF2-40B4-BE49-F238E27FC236}">
                <a16:creationId xmlns:a16="http://schemas.microsoft.com/office/drawing/2014/main" id="{8A561EA1-E507-401A-B6AE-98935A5A021F}"/>
              </a:ext>
            </a:extLst>
          </p:cNvPr>
          <p:cNvSpPr/>
          <p:nvPr/>
        </p:nvSpPr>
        <p:spPr>
          <a:xfrm>
            <a:off x="409372" y="3512084"/>
            <a:ext cx="11001174" cy="224676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Sequential writes have a similar latency for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and DRAM (maximum 2x higher for 32 threads), while random writes perform significantly worse on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even for low thread counts.</a:t>
            </a:r>
          </a:p>
          <a:p>
            <a:r>
              <a:rPr lang="en-US" altLang="zh-CN" sz="2000" dirty="0">
                <a:latin typeface="Times New Roman" panose="02020603050405020304" pitchFamily="18" charset="0"/>
                <a:cs typeface="Times New Roman" panose="02020603050405020304" pitchFamily="18" charset="0"/>
              </a:rPr>
              <a:t>	The threads across k memory regions (1 GB each), representing log files, to which they write sequentially. The threads profit from </a:t>
            </a:r>
            <a:r>
              <a:rPr lang="en-US" altLang="zh-CN" sz="2000" dirty="0" err="1">
                <a:latin typeface="Times New Roman" panose="02020603050405020304" pitchFamily="18" charset="0"/>
                <a:cs typeface="Times New Roman" panose="02020603050405020304" pitchFamily="18" charset="0"/>
              </a:rPr>
              <a:t>PMem’s</a:t>
            </a:r>
            <a:r>
              <a:rPr lang="en-US" altLang="zh-CN" sz="2000" dirty="0">
                <a:latin typeface="Times New Roman" panose="02020603050405020304" pitchFamily="18" charset="0"/>
                <a:cs typeface="Times New Roman" panose="02020603050405020304" pitchFamily="18" charset="0"/>
              </a:rPr>
              <a:t> parallelism by writing to varying locations evenly distributed across DIMMs.</a:t>
            </a:r>
          </a:p>
          <a:p>
            <a:r>
              <a:rPr lang="en-US" altLang="zh-CN" sz="2000" dirty="0">
                <a:latin typeface="Times New Roman" panose="02020603050405020304" pitchFamily="18" charset="0"/>
                <a:cs typeface="Times New Roman" panose="02020603050405020304" pitchFamily="18" charset="0"/>
              </a:rPr>
              <a:t>	4 KB aligned writes (offset = 0) achieve the lowest latency, while a 2 KB offset has an 18% higher latency.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82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a:t>
            </a:r>
            <a:r>
              <a:rPr lang="en-US" altLang="zh-CN" b="1" dirty="0">
                <a:latin typeface="Arial" panose="020B0604020202020204" pitchFamily="34" charset="0"/>
                <a:cs typeface="Arial" panose="020B0604020202020204" pitchFamily="34" charset="0"/>
              </a:rPr>
              <a:t>Solution</a:t>
            </a:r>
            <a:endParaRPr lang="zh-CN" altLang="en-US"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ACA0895-E228-4247-BE6E-465C9E56140C}"/>
              </a:ext>
            </a:extLst>
          </p:cNvPr>
          <p:cNvSpPr/>
          <p:nvPr/>
        </p:nvSpPr>
        <p:spPr>
          <a:xfrm>
            <a:off x="595413" y="1182231"/>
            <a:ext cx="11001174"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Viper consists of a volatile hash index located in DRAM and persistent data blocks located in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All data is durably stored in persistent memory and the hash index contains only references to the storage location. </a:t>
            </a:r>
          </a:p>
        </p:txBody>
      </p:sp>
      <p:pic>
        <p:nvPicPr>
          <p:cNvPr id="5" name="图片 4">
            <a:extLst>
              <a:ext uri="{FF2B5EF4-FFF2-40B4-BE49-F238E27FC236}">
                <a16:creationId xmlns:a16="http://schemas.microsoft.com/office/drawing/2014/main" id="{71A00247-2215-4123-AA3A-D47670441BCE}"/>
              </a:ext>
            </a:extLst>
          </p:cNvPr>
          <p:cNvPicPr>
            <a:picLocks noChangeAspect="1"/>
          </p:cNvPicPr>
          <p:nvPr/>
        </p:nvPicPr>
        <p:blipFill>
          <a:blip r:embed="rId3"/>
          <a:stretch>
            <a:fillRect/>
          </a:stretch>
        </p:blipFill>
        <p:spPr>
          <a:xfrm>
            <a:off x="3658606" y="2197894"/>
            <a:ext cx="4874788" cy="2740144"/>
          </a:xfrm>
          <a:prstGeom prst="rect">
            <a:avLst/>
          </a:prstGeom>
        </p:spPr>
      </p:pic>
    </p:spTree>
    <p:extLst>
      <p:ext uri="{BB962C8B-B14F-4D97-AF65-F5344CB8AC3E}">
        <p14:creationId xmlns:p14="http://schemas.microsoft.com/office/powerpoint/2010/main" val="2431440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work—Challenge and Technique</a:t>
            </a:r>
            <a:endParaRPr lang="zh-CN" altLang="en-US" b="1" dirty="0">
              <a:latin typeface="Calibri" panose="020F0502020204030204" pitchFamily="34" charset="0"/>
              <a:cs typeface="Calibri" panose="020F0502020204030204" pitchFamily="34" charset="0"/>
            </a:endParaRPr>
          </a:p>
        </p:txBody>
      </p:sp>
      <p:sp>
        <p:nvSpPr>
          <p:cNvPr id="7" name="TextBox 2">
            <a:extLst>
              <a:ext uri="{FF2B5EF4-FFF2-40B4-BE49-F238E27FC236}">
                <a16:creationId xmlns:a16="http://schemas.microsoft.com/office/drawing/2014/main" id="{DD247AF0-9158-4E55-B159-94F520D6C37E}"/>
              </a:ext>
            </a:extLst>
          </p:cNvPr>
          <p:cNvSpPr txBox="1"/>
          <p:nvPr/>
        </p:nvSpPr>
        <p:spPr>
          <a:xfrm>
            <a:off x="611220" y="639804"/>
            <a:ext cx="10969559" cy="4093428"/>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design sequential write strategy in key-value store</a:t>
            </a:r>
          </a:p>
          <a:p>
            <a:r>
              <a:rPr lang="en-US" altLang="zh-CN" b="1" dirty="0">
                <a:latin typeface="Times New Roman" panose="02020603050405020304" pitchFamily="18" charset="0"/>
                <a:cs typeface="Times New Roman" panose="02020603050405020304" pitchFamily="18" charset="0"/>
              </a:rPr>
              <a:t>	</a:t>
            </a:r>
            <a:r>
              <a:rPr lang="en-US" altLang="zh-CN" i="1" u="sng" dirty="0">
                <a:latin typeface="Times New Roman" panose="02020603050405020304" pitchFamily="18" charset="0"/>
                <a:cs typeface="Times New Roman" panose="02020603050405020304" pitchFamily="18" charset="0"/>
              </a:rPr>
              <a:t>Direct </a:t>
            </a:r>
            <a:r>
              <a:rPr lang="en-US" altLang="zh-CN" i="1" u="sng" dirty="0" err="1">
                <a:latin typeface="Times New Roman" panose="02020603050405020304" pitchFamily="18" charset="0"/>
                <a:cs typeface="Times New Roman" panose="02020603050405020304" pitchFamily="18" charset="0"/>
              </a:rPr>
              <a:t>PMem</a:t>
            </a:r>
            <a:r>
              <a:rPr lang="en-US" altLang="zh-CN" i="1" u="sng" dirty="0">
                <a:latin typeface="Times New Roman" panose="02020603050405020304" pitchFamily="18" charset="0"/>
                <a:cs typeface="Times New Roman" panose="02020603050405020304" pitchFamily="18" charset="0"/>
              </a:rPr>
              <a:t> writes. </a:t>
            </a:r>
            <a:r>
              <a:rPr lang="en-US" altLang="zh-CN" dirty="0">
                <a:latin typeface="Times New Roman" panose="02020603050405020304" pitchFamily="18" charset="0"/>
                <a:cs typeface="Times New Roman" panose="02020603050405020304" pitchFamily="18" charset="0"/>
              </a:rPr>
              <a:t>As sequential </a:t>
            </a:r>
            <a:r>
              <a:rPr lang="en-US" altLang="zh-CN" dirty="0" err="1">
                <a:latin typeface="Times New Roman" panose="02020603050405020304" pitchFamily="18" charset="0"/>
                <a:cs typeface="Times New Roman" panose="02020603050405020304" pitchFamily="18" charset="0"/>
              </a:rPr>
              <a:t>PMem</a:t>
            </a:r>
            <a:r>
              <a:rPr lang="en-US" altLang="zh-CN" dirty="0">
                <a:latin typeface="Times New Roman" panose="02020603050405020304" pitchFamily="18" charset="0"/>
                <a:cs typeface="Times New Roman" panose="02020603050405020304" pitchFamily="18" charset="0"/>
              </a:rPr>
              <a:t> writes are faster than previously assumed in simulations, Viper writes all data directly to </a:t>
            </a:r>
            <a:r>
              <a:rPr lang="en-US" altLang="zh-CN" dirty="0" err="1">
                <a:latin typeface="Times New Roman" panose="02020603050405020304" pitchFamily="18" charset="0"/>
                <a:cs typeface="Times New Roman" panose="02020603050405020304" pitchFamily="18" charset="0"/>
              </a:rPr>
              <a:t>PMem</a:t>
            </a:r>
            <a:r>
              <a:rPr lang="en-US" altLang="zh-CN" dirty="0">
                <a:latin typeface="Times New Roman" panose="02020603050405020304" pitchFamily="18" charset="0"/>
                <a:cs typeface="Times New Roman" panose="02020603050405020304" pitchFamily="18" charset="0"/>
              </a:rPr>
              <a:t> without an intermediate DRAM buffer.</a:t>
            </a:r>
          </a:p>
          <a:p>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use </a:t>
            </a:r>
            <a:r>
              <a:rPr lang="en-US" altLang="zh-CN" sz="2000" b="1" dirty="0" err="1">
                <a:latin typeface="Times New Roman" panose="02020603050405020304" pitchFamily="18" charset="0"/>
                <a:cs typeface="Times New Roman" panose="02020603050405020304" pitchFamily="18" charset="0"/>
              </a:rPr>
              <a:t>Pmem's</a:t>
            </a:r>
            <a:r>
              <a:rPr lang="en-US" altLang="zh-CN" sz="2000" b="1" dirty="0">
                <a:latin typeface="Times New Roman" panose="02020603050405020304" pitchFamily="18" charset="0"/>
                <a:cs typeface="Times New Roman" panose="02020603050405020304" pitchFamily="18" charset="0"/>
              </a:rPr>
              <a:t> parallelism to improve write performance</a:t>
            </a:r>
          </a:p>
          <a:p>
            <a:r>
              <a:rPr lang="en-US" altLang="zh-CN" dirty="0">
                <a:latin typeface="Times New Roman" panose="02020603050405020304" pitchFamily="18" charset="0"/>
                <a:cs typeface="Times New Roman" panose="02020603050405020304" pitchFamily="18" charset="0"/>
              </a:rPr>
              <a:t>	</a:t>
            </a:r>
            <a:r>
              <a:rPr lang="en-US" altLang="zh-CN" i="1" u="sng" dirty="0">
                <a:latin typeface="Times New Roman" panose="02020603050405020304" pitchFamily="18" charset="0"/>
                <a:cs typeface="Times New Roman" panose="02020603050405020304" pitchFamily="18" charset="0"/>
              </a:rPr>
              <a:t>Uniform thread-to-DIMM distribution. </a:t>
            </a:r>
            <a:r>
              <a:rPr lang="en-US" altLang="zh-CN" dirty="0">
                <a:latin typeface="Times New Roman" panose="02020603050405020304" pitchFamily="18" charset="0"/>
                <a:cs typeface="Times New Roman" panose="02020603050405020304" pitchFamily="18" charset="0"/>
              </a:rPr>
              <a:t>Viper minimizes the thread-to-DIMM ratio for inserts by assigning threads to different memory regions.</a:t>
            </a:r>
          </a:p>
          <a:p>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design memory-aligned accesses</a:t>
            </a:r>
          </a:p>
          <a:p>
            <a:r>
              <a:rPr lang="en-US" altLang="zh-CN" dirty="0">
                <a:latin typeface="Times New Roman" panose="02020603050405020304" pitchFamily="18" charset="0"/>
                <a:cs typeface="Times New Roman" panose="02020603050405020304" pitchFamily="18" charset="0"/>
              </a:rPr>
              <a:t>	</a:t>
            </a:r>
            <a:r>
              <a:rPr lang="en-US" altLang="zh-CN" i="1" u="sng" dirty="0">
                <a:latin typeface="Times New Roman" panose="02020603050405020304" pitchFamily="18" charset="0"/>
                <a:cs typeface="Times New Roman" panose="02020603050405020304" pitchFamily="18" charset="0"/>
              </a:rPr>
              <a:t>DIMM-aligned storage segments.</a:t>
            </a:r>
            <a:r>
              <a:rPr lang="en-US" altLang="zh-CN" dirty="0">
                <a:latin typeface="Times New Roman" panose="02020603050405020304" pitchFamily="18" charset="0"/>
                <a:cs typeface="Times New Roman" panose="02020603050405020304" pitchFamily="18" charset="0"/>
              </a:rPr>
              <a:t> Viper stores data in DIMM boundary-aligned </a:t>
            </a:r>
            <a:r>
              <a:rPr lang="en-US" altLang="zh-CN" b="1" dirty="0" err="1">
                <a:latin typeface="Times New Roman" panose="02020603050405020304" pitchFamily="18" charset="0"/>
                <a:cs typeface="Times New Roman" panose="02020603050405020304" pitchFamily="18" charset="0"/>
              </a:rPr>
              <a:t>VPages</a:t>
            </a:r>
            <a:r>
              <a:rPr lang="en-US" altLang="zh-CN" dirty="0">
                <a:latin typeface="Times New Roman" panose="02020603050405020304" pitchFamily="18" charset="0"/>
                <a:cs typeface="Times New Roman" panose="02020603050405020304" pitchFamily="18" charset="0"/>
              </a:rPr>
              <a:t> to balance DIMM contention with parallelism. Smaller </a:t>
            </a:r>
            <a:r>
              <a:rPr lang="en-US" altLang="zh-CN" dirty="0" err="1">
                <a:latin typeface="Times New Roman" panose="02020603050405020304" pitchFamily="18" charset="0"/>
                <a:cs typeface="Times New Roman" panose="02020603050405020304" pitchFamily="18" charset="0"/>
              </a:rPr>
              <a:t>VPages</a:t>
            </a:r>
            <a:r>
              <a:rPr lang="en-US" altLang="zh-CN" dirty="0">
                <a:latin typeface="Times New Roman" panose="02020603050405020304" pitchFamily="18" charset="0"/>
                <a:cs typeface="Times New Roman" panose="02020603050405020304" pitchFamily="18" charset="0"/>
              </a:rPr>
              <a:t> result in more threads accessing the same DIMM and larger </a:t>
            </a:r>
            <a:r>
              <a:rPr lang="en-US" altLang="zh-CN" dirty="0" err="1">
                <a:latin typeface="Times New Roman" panose="02020603050405020304" pitchFamily="18" charset="0"/>
                <a:cs typeface="Times New Roman" panose="02020603050405020304" pitchFamily="18" charset="0"/>
              </a:rPr>
              <a:t>VPages</a:t>
            </a:r>
            <a:r>
              <a:rPr lang="en-US" altLang="zh-CN" dirty="0">
                <a:latin typeface="Times New Roman" panose="02020603050405020304" pitchFamily="18" charset="0"/>
                <a:cs typeface="Times New Roman" panose="02020603050405020304" pitchFamily="18" charset="0"/>
              </a:rPr>
              <a:t> result in a single thread accessing multiple DIMMs, both leading to a worse, and thus disadvantageous, thread-to-DIMM ratio.</a:t>
            </a:r>
          </a:p>
        </p:txBody>
      </p:sp>
      <p:pic>
        <p:nvPicPr>
          <p:cNvPr id="2" name="图片 1">
            <a:extLst>
              <a:ext uri="{FF2B5EF4-FFF2-40B4-BE49-F238E27FC236}">
                <a16:creationId xmlns:a16="http://schemas.microsoft.com/office/drawing/2014/main" id="{87D69087-77EA-422A-A385-CADE9CA9C8B1}"/>
              </a:ext>
            </a:extLst>
          </p:cNvPr>
          <p:cNvPicPr>
            <a:picLocks noChangeAspect="1"/>
          </p:cNvPicPr>
          <p:nvPr/>
        </p:nvPicPr>
        <p:blipFill>
          <a:blip r:embed="rId3"/>
          <a:stretch>
            <a:fillRect/>
          </a:stretch>
        </p:blipFill>
        <p:spPr>
          <a:xfrm>
            <a:off x="3857624" y="4433373"/>
            <a:ext cx="4476750" cy="1838325"/>
          </a:xfrm>
          <a:prstGeom prst="rect">
            <a:avLst/>
          </a:prstGeom>
        </p:spPr>
      </p:pic>
    </p:spTree>
    <p:extLst>
      <p:ext uri="{BB962C8B-B14F-4D97-AF65-F5344CB8AC3E}">
        <p14:creationId xmlns:p14="http://schemas.microsoft.com/office/powerpoint/2010/main" val="27150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2858475"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Experiment Setup</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31813"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An Intel Xeon Gold 5220S CPU server and pin all threads to one socket to avoid cross-socket data access. The CPU has 18 cores (36 logical cores via hyperthreading). The socket is connected to 750 GB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in six 128 GB Intel </a:t>
            </a:r>
            <a:r>
              <a:rPr lang="en-US" altLang="zh-CN" sz="2000" dirty="0" err="1">
                <a:latin typeface="Times New Roman" panose="02020603050405020304" pitchFamily="18" charset="0"/>
                <a:cs typeface="Times New Roman" panose="02020603050405020304" pitchFamily="18" charset="0"/>
              </a:rPr>
              <a:t>Optane</a:t>
            </a:r>
            <a:r>
              <a:rPr lang="en-US" altLang="zh-CN" sz="2000" dirty="0">
                <a:latin typeface="Times New Roman" panose="02020603050405020304" pitchFamily="18" charset="0"/>
                <a:cs typeface="Times New Roman" panose="02020603050405020304" pitchFamily="18" charset="0"/>
              </a:rPr>
              <a:t> Persistent Memory DIMMs, and to 96 GB DRAM.</a:t>
            </a:r>
            <a:endParaRPr lang="zh-CN" altLang="en-US" sz="20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612A68B8-D942-4DB5-85AB-80E3D72BDFB5}"/>
              </a:ext>
            </a:extLst>
          </p:cNvPr>
          <p:cNvSpPr/>
          <p:nvPr/>
        </p:nvSpPr>
        <p:spPr>
          <a:xfrm>
            <a:off x="518808" y="2950513"/>
            <a:ext cx="11018196" cy="2554545"/>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FASTER</a:t>
            </a:r>
            <a:r>
              <a:rPr lang="en-US" altLang="zh-CN" sz="2000" dirty="0">
                <a:latin typeface="Times New Roman" panose="02020603050405020304" pitchFamily="18" charset="0"/>
                <a:cs typeface="Times New Roman" panose="02020603050405020304" pitchFamily="18" charset="0"/>
              </a:rPr>
              <a:t>: hash-based KVS, a hybrid DRAM-</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system, Write DRAM first, write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 in batches</a:t>
            </a:r>
          </a:p>
          <a:p>
            <a:r>
              <a:rPr lang="en-US" altLang="zh-CN" sz="2000" b="1" dirty="0" err="1">
                <a:latin typeface="Times New Roman" panose="02020603050405020304" pitchFamily="18" charset="0"/>
                <a:cs typeface="Times New Roman" panose="02020603050405020304" pitchFamily="18" charset="0"/>
              </a:rPr>
              <a:t>Pmem-rocksdb</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Dash</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-only, hash-based index</a:t>
            </a:r>
          </a:p>
          <a:p>
            <a:r>
              <a:rPr lang="en-US" altLang="zh-CN" sz="2000" b="1" dirty="0" err="1">
                <a:latin typeface="Times New Roman" panose="02020603050405020304" pitchFamily="18" charset="0"/>
                <a:cs typeface="Times New Roman" panose="02020603050405020304" pitchFamily="18" charset="0"/>
              </a:rPr>
              <a:t>Pmemkv</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-only, the </a:t>
            </a:r>
            <a:r>
              <a:rPr lang="en-US" altLang="zh-CN" sz="2000" dirty="0" err="1">
                <a:latin typeface="Times New Roman" panose="02020603050405020304" pitchFamily="18" charset="0"/>
                <a:cs typeface="Times New Roman" panose="02020603050405020304" pitchFamily="18" charset="0"/>
              </a:rPr>
              <a:t>cmap</a:t>
            </a:r>
            <a:r>
              <a:rPr lang="en-US" altLang="zh-CN" sz="2000" dirty="0">
                <a:latin typeface="Times New Roman" panose="02020603050405020304" pitchFamily="18" charset="0"/>
                <a:cs typeface="Times New Roman" panose="02020603050405020304" pitchFamily="18" charset="0"/>
              </a:rPr>
              <a:t> backend</a:t>
            </a:r>
          </a:p>
          <a:p>
            <a:r>
              <a:rPr lang="el-GR" altLang="zh-CN" sz="2000" b="1" dirty="0">
                <a:latin typeface="Times New Roman" panose="02020603050405020304" pitchFamily="18" charset="0"/>
                <a:cs typeface="Times New Roman" panose="02020603050405020304" pitchFamily="18" charset="0"/>
              </a:rPr>
              <a:t>μ</a:t>
            </a:r>
            <a:r>
              <a:rPr lang="en-US" altLang="zh-CN" sz="2000" b="1" dirty="0">
                <a:latin typeface="Times New Roman" panose="02020603050405020304" pitchFamily="18" charset="0"/>
                <a:cs typeface="Times New Roman" panose="02020603050405020304" pitchFamily="18" charset="0"/>
              </a:rPr>
              <a:t>Tree</a:t>
            </a:r>
            <a:r>
              <a:rPr lang="en-US" altLang="zh-CN" sz="2000" dirty="0">
                <a:latin typeface="Times New Roman" panose="02020603050405020304" pitchFamily="18" charset="0"/>
                <a:cs typeface="Times New Roman" panose="02020603050405020304" pitchFamily="18" charset="0"/>
              </a:rPr>
              <a:t>: hybrid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-DRAM systems, hybrid B-Tree implementation, tree-based index</a:t>
            </a:r>
          </a:p>
          <a:p>
            <a:r>
              <a:rPr lang="en-US" altLang="zh-CN" sz="2000" b="1" dirty="0">
                <a:latin typeface="Times New Roman" panose="02020603050405020304" pitchFamily="18" charset="0"/>
                <a:cs typeface="Times New Roman" panose="02020603050405020304" pitchFamily="18" charset="0"/>
              </a:rPr>
              <a:t>Cross-Referencing Logs(CRL)</a:t>
            </a:r>
            <a:r>
              <a:rPr lang="en-US" altLang="zh-CN" sz="2000" dirty="0">
                <a:latin typeface="Times New Roman" panose="02020603050405020304" pitchFamily="18" charset="0"/>
                <a:cs typeface="Times New Roman" panose="02020603050405020304" pitchFamily="18" charset="0"/>
              </a:rPr>
              <a:t>: hybrid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-DRAM systems, bridge the gap between volatile and persistent KVSs by persisting cross-referencing logs between two KVSs, one in DRAM and one in </a:t>
            </a:r>
            <a:r>
              <a:rPr lang="en-US" altLang="zh-CN" sz="2000" dirty="0" err="1">
                <a:latin typeface="Times New Roman" panose="02020603050405020304" pitchFamily="18" charset="0"/>
                <a:cs typeface="Times New Roman" panose="02020603050405020304" pitchFamily="18" charset="0"/>
              </a:rPr>
              <a:t>PMem</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Each log is logged twice.</a:t>
            </a:r>
          </a:p>
        </p:txBody>
      </p:sp>
    </p:spTree>
    <p:extLst>
      <p:ext uri="{BB962C8B-B14F-4D97-AF65-F5344CB8AC3E}">
        <p14:creationId xmlns:p14="http://schemas.microsoft.com/office/powerpoint/2010/main" val="374147331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4872</TotalTime>
  <Words>1036</Words>
  <Application>Microsoft Office PowerPoint</Application>
  <PresentationFormat>宽屏</PresentationFormat>
  <Paragraphs>91</Paragraphs>
  <Slides>16</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等线</vt:lpstr>
      <vt:lpstr>黑体</vt:lpstr>
      <vt:lpstr>宋体</vt:lpstr>
      <vt:lpstr>微软雅黑</vt:lpstr>
      <vt:lpstr>Arial</vt:lpstr>
      <vt:lpstr>Arial Black</vt:lpstr>
      <vt:lpstr>Calibri</vt:lpstr>
      <vt:lpstr>Franklin Gothic Book</vt:lpstr>
      <vt:lpstr>Times New Roman</vt:lpstr>
      <vt:lpstr>Wingdings</vt:lpstr>
      <vt:lpstr>Crop</vt:lpstr>
      <vt:lpstr>PowerPoint 演示文稿</vt:lpstr>
      <vt:lpstr>Research work—Problem</vt:lpstr>
      <vt:lpstr>Research work—Background</vt:lpstr>
      <vt:lpstr>Research work—Background</vt:lpstr>
      <vt:lpstr>Research work—Background</vt:lpstr>
      <vt:lpstr>Research work—Motivation</vt:lpstr>
      <vt:lpstr>Research work—Solution</vt:lpstr>
      <vt:lpstr>Research work—Challenge and Technique</vt:lpstr>
      <vt:lpstr>Research work—Evaluation</vt:lpstr>
      <vt:lpstr>Research work—Evaluation</vt:lpstr>
      <vt:lpstr>Research work—Evaluation</vt:lpstr>
      <vt:lpstr>Research work—Evaluation</vt:lpstr>
      <vt:lpstr>Research work—Evaluation</vt:lpstr>
      <vt:lpstr>Research work—Evaluation</vt:lpstr>
      <vt:lpstr>Research work—Conclusion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魏倩</cp:lastModifiedBy>
  <cp:revision>750</cp:revision>
  <cp:lastPrinted>2021-05-18T05:46:40Z</cp:lastPrinted>
  <dcterms:created xsi:type="dcterms:W3CDTF">2017-10-16T12:06:00Z</dcterms:created>
  <dcterms:modified xsi:type="dcterms:W3CDTF">2022-03-12T03:27:21Z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